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61" r:id="rId9"/>
    <p:sldId id="281" r:id="rId10"/>
    <p:sldId id="275" r:id="rId11"/>
    <p:sldId id="282" r:id="rId12"/>
    <p:sldId id="280" r:id="rId13"/>
    <p:sldId id="279" r:id="rId14"/>
    <p:sldId id="278" r:id="rId15"/>
    <p:sldId id="283" r:id="rId16"/>
    <p:sldId id="285" r:id="rId17"/>
    <p:sldId id="262" r:id="rId18"/>
    <p:sldId id="287" r:id="rId19"/>
    <p:sldId id="286" r:id="rId20"/>
    <p:sldId id="28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18B49-B582-465B-A862-F948446A4D58}" type="datetimeFigureOut">
              <a:rPr lang="en-US"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A0E59-6947-4087-B1B8-4B1F69F3017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3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A0E59-6947-4087-B1B8-4B1F69F3017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8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A0E59-6947-4087-B1B8-4B1F69F3017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5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00" y="393678"/>
            <a:ext cx="8443000" cy="1159621"/>
          </a:xfrm>
        </p:spPr>
        <p:txBody>
          <a:bodyPr>
            <a:normAutofit/>
          </a:bodyPr>
          <a:lstStyle/>
          <a:p>
            <a:r>
              <a:rPr lang="en-US" sz="6600" dirty="0" smtClean="0"/>
              <a:t>Race to the Finish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534" y="1703462"/>
            <a:ext cx="4995333" cy="3362863"/>
          </a:xfrm>
        </p:spPr>
        <p:txBody>
          <a:bodyPr>
            <a:normAutofit/>
          </a:bodyPr>
          <a:lstStyle/>
          <a:p>
            <a:r>
              <a:rPr lang="en-US" sz="3200" dirty="0"/>
              <a:t>Workers’ Compensation </a:t>
            </a:r>
            <a:r>
              <a:rPr lang="en-US" sz="3200" dirty="0" smtClean="0"/>
              <a:t>Bills Pending </a:t>
            </a:r>
            <a:r>
              <a:rPr lang="en-US" sz="3200" dirty="0"/>
              <a:t>at the </a:t>
            </a:r>
            <a:r>
              <a:rPr lang="en-US" sz="3200" dirty="0" smtClean="0"/>
              <a:t>85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  <a:r>
              <a:rPr lang="en-US" sz="3200" dirty="0"/>
              <a:t>Legislature</a:t>
            </a:r>
          </a:p>
          <a:p>
            <a:endParaRPr lang="en-US" sz="2800" dirty="0"/>
          </a:p>
          <a:p>
            <a:r>
              <a:rPr lang="en-US" sz="4200" dirty="0"/>
              <a:t>Speaker: </a:t>
            </a:r>
            <a:endParaRPr lang="en-US" sz="4200" dirty="0" smtClean="0"/>
          </a:p>
          <a:p>
            <a:r>
              <a:rPr lang="en-US" sz="4200" dirty="0" smtClean="0"/>
              <a:t>Bobby </a:t>
            </a:r>
            <a:r>
              <a:rPr lang="en-US" sz="4200" dirty="0"/>
              <a:t>Stokes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949" y="2665708"/>
            <a:ext cx="5918051" cy="394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046" y="0"/>
            <a:ext cx="11005850" cy="8709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Jockeying for position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68874"/>
            <a:ext cx="11328401" cy="386660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Medical Evidence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HB 2546</a:t>
            </a:r>
            <a:endParaRPr lang="en-US" sz="26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Relating to the submission of reports by a physician assistant under the workers’ compensation system.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Attorney-Client Privilege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HB 1678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Provides that communications between representatives of insurers and policyholders that have a self-insured retention are protected from disclosure (privileged).</a:t>
            </a:r>
          </a:p>
        </p:txBody>
      </p:sp>
    </p:spTree>
    <p:extLst>
      <p:ext uri="{BB962C8B-B14F-4D97-AF65-F5344CB8AC3E}">
        <p14:creationId xmlns:p14="http://schemas.microsoft.com/office/powerpoint/2010/main" val="2850091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046" y="-118533"/>
            <a:ext cx="11005850" cy="8709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Jockeying for position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132" y="699541"/>
            <a:ext cx="11294533" cy="5020059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Subrogation Attorneys’ Fees/ Political Subdivisions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HB 2057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Political subdivisions who pursue subrogation recovery waive governmental immunity for attorneys’ fees payable to the attorney that makes the recovery.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Enforcement of EDI Violations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HB </a:t>
            </a:r>
            <a:r>
              <a:rPr lang="en-US" sz="2400" dirty="0" smtClean="0">
                <a:solidFill>
                  <a:schemeClr val="tx1"/>
                </a:solidFill>
              </a:rPr>
              <a:t>4039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Requires DWC to consider whether a violation negatively impacts the payment of benefits to an injured worker; DWC should refrain from assessing penalties solely for EDI violations where carrier made a good-faith effort to comply.</a:t>
            </a:r>
            <a:endParaRPr lang="en-US" sz="24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86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046" y="0"/>
            <a:ext cx="11005850" cy="8709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Jockeying for position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1" y="914401"/>
            <a:ext cx="11328400" cy="3990412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tx1"/>
                </a:solidFill>
              </a:rPr>
              <a:t>Enforcement against Political Subdivisions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HB 1689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Provides that a political subdivision that self-insures individually or collectively is liable for sanctions under Chapter 415 of the Labor Code.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tx1"/>
                </a:solidFill>
              </a:rPr>
              <a:t>Enforcement against </a:t>
            </a:r>
            <a:r>
              <a:rPr lang="en-US" sz="2500" b="1" dirty="0" smtClean="0">
                <a:solidFill>
                  <a:schemeClr val="tx1"/>
                </a:solidFill>
              </a:rPr>
              <a:t>Administrators of Certified Self-Insurers</a:t>
            </a:r>
            <a:endParaRPr lang="en-US" sz="2500" b="1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</a:rPr>
              <a:t>HB 2287</a:t>
            </a:r>
            <a:endParaRPr lang="en-US" sz="25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</a:rPr>
              <a:t>No penalties against certified self-insurers unless it knew the administrator was engaging in the prohibited conduct; penalty belongs to the administrator.</a:t>
            </a:r>
            <a:endParaRPr lang="en-US" sz="25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80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046" y="0"/>
            <a:ext cx="11005850" cy="8709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Jockeying for position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533" y="863601"/>
            <a:ext cx="11599333" cy="4024278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First Responders</a:t>
            </a:r>
            <a:endParaRPr lang="en-US" sz="2600" b="1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HB </a:t>
            </a:r>
            <a:r>
              <a:rPr lang="en-US" sz="2600" dirty="0" smtClean="0">
                <a:solidFill>
                  <a:schemeClr val="tx1"/>
                </a:solidFill>
              </a:rPr>
              <a:t>2119</a:t>
            </a:r>
            <a:endParaRPr lang="en-US" sz="26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Regardless of the date of death, a surviving spouse is entitled to DBs even if they have remarried.</a:t>
            </a:r>
            <a:endParaRPr lang="en-US" sz="26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PTSD and First Responders</a:t>
            </a:r>
            <a:endParaRPr lang="en-US" sz="2600" b="1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HB </a:t>
            </a:r>
            <a:r>
              <a:rPr lang="en-US" sz="2600" dirty="0" smtClean="0">
                <a:solidFill>
                  <a:schemeClr val="tx1"/>
                </a:solidFill>
              </a:rPr>
              <a:t>1983</a:t>
            </a:r>
            <a:endParaRPr lang="en-US" sz="26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A first responder who suffers PTSD has a compensable injury if caused by events in the C&amp;S of employment and work was a substantial contributing factor to the diagnosis.</a:t>
            </a:r>
            <a:endParaRPr lang="en-US" sz="26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05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046" y="0"/>
            <a:ext cx="11005850" cy="8709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Jockeying for position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867" y="1021274"/>
            <a:ext cx="11192933" cy="386660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COLAs for Death Benefits</a:t>
            </a:r>
            <a:endParaRPr lang="en-US" sz="2800" b="1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HB </a:t>
            </a:r>
            <a:r>
              <a:rPr lang="en-US" sz="2800" dirty="0" smtClean="0">
                <a:solidFill>
                  <a:schemeClr val="tx1"/>
                </a:solidFill>
              </a:rPr>
              <a:t>2054</a:t>
            </a:r>
            <a:endParaRPr lang="en-US" sz="28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Requires </a:t>
            </a:r>
            <a:r>
              <a:rPr lang="en-US" sz="2800" dirty="0" smtClean="0">
                <a:solidFill>
                  <a:schemeClr val="tx1"/>
                </a:solidFill>
              </a:rPr>
              <a:t>an annual COLA to apply to death benefits, adjusted to inflation.</a:t>
            </a:r>
            <a:endParaRPr lang="en-US" sz="28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Lifetime Death Benefits Regardless of Remarriage</a:t>
            </a:r>
            <a:endParaRPr lang="en-US" sz="2800" b="1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HB </a:t>
            </a:r>
            <a:r>
              <a:rPr lang="en-US" sz="2800" dirty="0" smtClean="0">
                <a:solidFill>
                  <a:schemeClr val="tx1"/>
                </a:solidFill>
              </a:rPr>
              <a:t>2055</a:t>
            </a:r>
            <a:endParaRPr lang="en-US" sz="28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Allows eligible spouses to continue to receive DBs even after remarriage.</a:t>
            </a:r>
            <a:endParaRPr lang="en-US" sz="28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20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568" y="261940"/>
            <a:ext cx="9731099" cy="12930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Headed for home . . .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4" r="15505"/>
          <a:stretch/>
        </p:blipFill>
        <p:spPr>
          <a:xfrm>
            <a:off x="2818254" y="1554968"/>
            <a:ext cx="6899183" cy="4951056"/>
          </a:xfrm>
        </p:spPr>
      </p:pic>
    </p:spTree>
    <p:extLst>
      <p:ext uri="{BB962C8B-B14F-4D97-AF65-F5344CB8AC3E}">
        <p14:creationId xmlns:p14="http://schemas.microsoft.com/office/powerpoint/2010/main" val="20908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3" y="243652"/>
            <a:ext cx="7554013" cy="12930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Headed for home . . 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61" y="1645053"/>
            <a:ext cx="11255099" cy="44224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/>
              <a:t>Single Point of Contact for First Responders</a:t>
            </a:r>
            <a:endParaRPr lang="en-US" sz="32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HB </a:t>
            </a:r>
            <a:r>
              <a:rPr lang="en-US" sz="3200" dirty="0" smtClean="0"/>
              <a:t>1688; HB 2082</a:t>
            </a:r>
            <a:endParaRPr lang="en-US" sz="32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Requires </a:t>
            </a:r>
            <a:r>
              <a:rPr lang="en-US" sz="3200" dirty="0" smtClean="0"/>
              <a:t>OIEC to designate a liaison to assist law enforcement claimants.</a:t>
            </a:r>
            <a:endParaRPr lang="en-US" sz="32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/>
              <a:t>URA Qualifications</a:t>
            </a:r>
            <a:endParaRPr lang="en-US" sz="32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HB </a:t>
            </a:r>
            <a:r>
              <a:rPr lang="en-US" sz="3200" dirty="0" smtClean="0"/>
              <a:t>2345</a:t>
            </a:r>
            <a:endParaRPr lang="en-US" sz="32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URA physicians must be licensed in Texas.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712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601" y="278873"/>
            <a:ext cx="7554013" cy="12930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Headed for home . . 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67" y="1574800"/>
            <a:ext cx="11176000" cy="479987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/>
              <a:t>Enforcement Reorganization</a:t>
            </a:r>
            <a:endParaRPr lang="en-US" sz="30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HB </a:t>
            </a:r>
            <a:r>
              <a:rPr lang="en-US" sz="3000" dirty="0" smtClean="0"/>
              <a:t>2053</a:t>
            </a:r>
            <a:endParaRPr lang="en-US" sz="3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000" dirty="0" smtClean="0"/>
              <a:t>Increases the authority of the Division to enforce the Act, with particular emphasis on Chapter 418 violations.</a:t>
            </a:r>
            <a:endParaRPr lang="en-US" sz="3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3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/>
              <a:t>Enforcement Bonds</a:t>
            </a:r>
            <a:endParaRPr lang="en-US" sz="30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HB </a:t>
            </a:r>
            <a:r>
              <a:rPr lang="en-US" sz="3000" dirty="0" smtClean="0"/>
              <a:t>1456</a:t>
            </a:r>
            <a:endParaRPr lang="en-US" sz="3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000" dirty="0" smtClean="0"/>
              <a:t>Eliminates the payment or bond requirement when appealing an enforcement penalty to SOAH.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9777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333" y="295807"/>
            <a:ext cx="7554013" cy="12930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Headed for home . . 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67" y="1490133"/>
            <a:ext cx="11218333" cy="485067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/>
              <a:t>Judicial Review Notice and Procedure</a:t>
            </a:r>
            <a:endParaRPr lang="en-US" sz="28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HB </a:t>
            </a:r>
            <a:r>
              <a:rPr lang="en-US" sz="2800" dirty="0" smtClean="0"/>
              <a:t>2061</a:t>
            </a:r>
            <a:endParaRPr lang="en-US" sz="2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Petitions in suits for judicial review must be filed with DWC; Requires more disclosure of the terms of agreed judgments, default judgments and settlements.</a:t>
            </a:r>
            <a:endParaRPr lang="en-US" sz="2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/>
              <a:t>Designated Doctor Contracts</a:t>
            </a:r>
            <a:endParaRPr lang="en-US" sz="28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HB </a:t>
            </a:r>
            <a:r>
              <a:rPr lang="en-US" sz="2800" dirty="0" smtClean="0"/>
              <a:t>2056</a:t>
            </a:r>
            <a:endParaRPr lang="en-US" sz="2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Designated doctors may be required to disclose copies of their contracts with vendors to the Division upon request.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410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133" y="245007"/>
            <a:ext cx="7554013" cy="12930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Headed for home . . 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7" y="1574800"/>
            <a:ext cx="11015133" cy="479987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900" b="1" dirty="0" smtClean="0"/>
              <a:t>Ombudsman Qualifications</a:t>
            </a:r>
            <a:endParaRPr lang="en-US" sz="29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900" dirty="0"/>
              <a:t>HB </a:t>
            </a:r>
            <a:r>
              <a:rPr lang="en-US" sz="2900" dirty="0" smtClean="0"/>
              <a:t>2060</a:t>
            </a:r>
            <a:endParaRPr lang="en-US" sz="29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900" dirty="0" smtClean="0"/>
              <a:t>Eliminates the requirement that people hired as Ombudsmen have prior experience in workers’ compensation.</a:t>
            </a:r>
            <a:endParaRPr lang="en-US" sz="29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9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900" b="1" dirty="0" smtClean="0"/>
              <a:t>Medical Causation Reports</a:t>
            </a:r>
            <a:endParaRPr lang="en-US" sz="29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900" dirty="0"/>
              <a:t>HB </a:t>
            </a:r>
            <a:r>
              <a:rPr lang="en-US" sz="2900" dirty="0" smtClean="0"/>
              <a:t>2326</a:t>
            </a:r>
            <a:endParaRPr lang="en-US" sz="29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900" dirty="0" smtClean="0"/>
              <a:t>Requires carriers to reimburse claimant’s doctors for the creation of a medical causation narrative.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420842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4" y="254929"/>
            <a:ext cx="7070362" cy="1025210"/>
          </a:xfrm>
        </p:spPr>
        <p:txBody>
          <a:bodyPr>
            <a:noAutofit/>
          </a:bodyPr>
          <a:lstStyle/>
          <a:p>
            <a:r>
              <a:rPr lang="en-US" sz="6000" dirty="0"/>
              <a:t>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41539" y="1786119"/>
            <a:ext cx="10950996" cy="2593236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January </a:t>
            </a:r>
            <a:r>
              <a:rPr lang="en-US" sz="3600" dirty="0" smtClean="0">
                <a:solidFill>
                  <a:schemeClr val="tx1"/>
                </a:solidFill>
              </a:rPr>
              <a:t>10, 2017:</a:t>
            </a:r>
            <a:r>
              <a:rPr lang="en-US" sz="3600" dirty="0">
                <a:solidFill>
                  <a:schemeClr val="tx1"/>
                </a:solidFill>
              </a:rPr>
              <a:t>	Session Began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May 29, 2017: </a:t>
            </a:r>
            <a:r>
              <a:rPr lang="en-US" sz="3600" dirty="0">
                <a:solidFill>
                  <a:schemeClr val="tx1"/>
                </a:solidFill>
              </a:rPr>
              <a:t>		Session Ends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August </a:t>
            </a:r>
            <a:r>
              <a:rPr lang="en-US" sz="3600" dirty="0" smtClean="0">
                <a:solidFill>
                  <a:schemeClr val="tx1"/>
                </a:solidFill>
              </a:rPr>
              <a:t>28, 2017:	</a:t>
            </a:r>
            <a:r>
              <a:rPr lang="en-US" sz="3600" dirty="0">
                <a:solidFill>
                  <a:schemeClr val="tx1"/>
                </a:solidFill>
              </a:rPr>
              <a:t>	</a:t>
            </a:r>
            <a:r>
              <a:rPr lang="en-US" sz="3600" dirty="0" smtClean="0">
                <a:solidFill>
                  <a:schemeClr val="tx1"/>
                </a:solidFill>
              </a:rPr>
              <a:t>Most </a:t>
            </a:r>
            <a:r>
              <a:rPr lang="en-US" sz="3600" dirty="0">
                <a:solidFill>
                  <a:schemeClr val="tx1"/>
                </a:solidFill>
              </a:rPr>
              <a:t>Passed Bills Take Effect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21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417" y="-101600"/>
            <a:ext cx="10421957" cy="98763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About the winners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133859" y="1087840"/>
            <a:ext cx="6888808" cy="4110693"/>
          </a:xfrm>
        </p:spPr>
        <p:txBody>
          <a:bodyPr>
            <a:noAutofit/>
          </a:bodyPr>
          <a:lstStyle/>
          <a:p>
            <a:pPr marL="287338" indent="-287338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Bills that have passed generally operate prospectively based on date of injury.</a:t>
            </a:r>
          </a:p>
          <a:p>
            <a:pPr marL="287338" indent="-287338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</a:endParaRPr>
          </a:p>
          <a:p>
            <a:pPr marL="287338" indent="-287338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Highly popular bills take effect on Governor’s signature (usually in late May or early June).</a:t>
            </a:r>
          </a:p>
          <a:p>
            <a:pPr marL="287338" indent="-287338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</a:endParaRPr>
          </a:p>
          <a:p>
            <a:pPr marL="287338" indent="-287338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Other bills will likely take effect August 28, 2017.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4977"/>
          <a:stretch/>
        </p:blipFill>
        <p:spPr>
          <a:xfrm>
            <a:off x="0" y="793876"/>
            <a:ext cx="5168900" cy="60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2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800" y="411967"/>
            <a:ext cx="9883846" cy="1092897"/>
          </a:xfrm>
        </p:spPr>
        <p:txBody>
          <a:bodyPr>
            <a:normAutofit/>
          </a:bodyPr>
          <a:lstStyle/>
          <a:p>
            <a:r>
              <a:rPr lang="en-US" sz="4800" dirty="0"/>
              <a:t>A Word of Warning . . .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71428" y="2318720"/>
            <a:ext cx="10918637" cy="3160038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What follows is not yet law, and may never be law.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A bill must pass the House and the Senate and not be vetoed by the Governor before it can take effect.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Most bills that are filed never become law.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Most of the bills in this presentation will never become law.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269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356" y="162202"/>
            <a:ext cx="10906699" cy="98763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Categories this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179098" y="1519111"/>
            <a:ext cx="7191214" cy="3385800"/>
          </a:xfrm>
        </p:spPr>
        <p:txBody>
          <a:bodyPr>
            <a:noAutofit/>
          </a:bodyPr>
          <a:lstStyle/>
          <a:p>
            <a:pPr marL="338138" indent="-338138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And they’re off . . . </a:t>
            </a:r>
          </a:p>
          <a:p>
            <a:pPr marL="338138"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(some of these bills are nags)</a:t>
            </a:r>
            <a:endParaRPr lang="en-US" sz="3200" dirty="0">
              <a:solidFill>
                <a:schemeClr val="bg1"/>
              </a:solidFill>
            </a:endParaRPr>
          </a:p>
          <a:p>
            <a:pPr marL="338138" indent="-338138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Jockeying for position . . . </a:t>
            </a:r>
          </a:p>
          <a:p>
            <a:pPr indent="338138"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(where the race is won or lost)</a:t>
            </a:r>
            <a:endParaRPr lang="en-US" sz="3200" dirty="0">
              <a:solidFill>
                <a:schemeClr val="bg1"/>
              </a:solidFill>
            </a:endParaRPr>
          </a:p>
          <a:p>
            <a:pPr marL="338138" indent="-338138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Headed for home . . . </a:t>
            </a:r>
          </a:p>
          <a:p>
            <a:pPr indent="338138"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(these look like the easy winners)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2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020" y="1957028"/>
            <a:ext cx="6349020" cy="1293028"/>
          </a:xfrm>
        </p:spPr>
        <p:txBody>
          <a:bodyPr>
            <a:noAutofit/>
          </a:bodyPr>
          <a:lstStyle/>
          <a:p>
            <a:r>
              <a:rPr lang="en-US" sz="4800" dirty="0" smtClean="0"/>
              <a:t>And they’re off . . .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1" y="1121022"/>
            <a:ext cx="3828544" cy="5551967"/>
          </a:xfrm>
        </p:spPr>
      </p:pic>
    </p:spTree>
    <p:extLst>
      <p:ext uri="{BB962C8B-B14F-4D97-AF65-F5344CB8AC3E}">
        <p14:creationId xmlns:p14="http://schemas.microsoft.com/office/powerpoint/2010/main" val="67378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060" y="183766"/>
            <a:ext cx="10242940" cy="129302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And They’re off . . .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456266"/>
            <a:ext cx="11362267" cy="48097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/>
              <a:t>Bring Back Bad Faith</a:t>
            </a:r>
            <a:endParaRPr lang="en-US" sz="30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HB </a:t>
            </a:r>
            <a:r>
              <a:rPr lang="en-US" sz="3000" dirty="0" smtClean="0"/>
              <a:t>499</a:t>
            </a:r>
            <a:endParaRPr lang="en-US" sz="3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000" dirty="0" smtClean="0"/>
              <a:t>This bill would partially reverse the Ruttiger decision and establish liability in court for unfair settlement practices with respect to WC Insurance claims.</a:t>
            </a:r>
            <a:endParaRPr lang="en-US" sz="3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/>
              <a:t>Mandatory Comp</a:t>
            </a:r>
            <a:endParaRPr lang="en-US" sz="30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HB </a:t>
            </a:r>
            <a:r>
              <a:rPr lang="en-US" sz="3000" dirty="0" smtClean="0"/>
              <a:t>1477</a:t>
            </a:r>
            <a:endParaRPr lang="en-US" sz="3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000" dirty="0" smtClean="0"/>
              <a:t>This bill would require the purchase of workers’ compensation insurance coverage for building and construction contractors and sub-contractors.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3706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3220"/>
            <a:ext cx="10820400" cy="4669076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smtClean="0"/>
              <a:t>Utilization Review</a:t>
            </a:r>
            <a:endParaRPr lang="en-US" sz="3600" b="1" dirty="0"/>
          </a:p>
          <a:p>
            <a:pPr algn="just"/>
            <a:r>
              <a:rPr lang="en-US" sz="3600" dirty="0"/>
              <a:t>HB </a:t>
            </a:r>
            <a:r>
              <a:rPr lang="en-US" sz="3600" dirty="0" smtClean="0"/>
              <a:t>2345</a:t>
            </a:r>
            <a:endParaRPr lang="en-US" sz="3600" dirty="0"/>
          </a:p>
          <a:p>
            <a:pPr algn="just"/>
            <a:r>
              <a:rPr lang="en-US" sz="3600" dirty="0" smtClean="0"/>
              <a:t>Relating to the performance and appeal of utilization review by and under the direction of physicians.</a:t>
            </a:r>
            <a:endParaRPr lang="en-US" sz="3600" dirty="0"/>
          </a:p>
          <a:p>
            <a:pPr algn="just"/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3209" y="250824"/>
            <a:ext cx="10288791" cy="129381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And They’re off . . 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197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480" y="0"/>
            <a:ext cx="9022814" cy="8709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Jockeying for position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16" y="1055702"/>
            <a:ext cx="3916018" cy="331601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500" dirty="0" smtClean="0">
                <a:solidFill>
                  <a:schemeClr val="tx1"/>
                </a:solidFill>
              </a:rPr>
              <a:t>The race is on . . 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8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500" dirty="0" smtClean="0">
                <a:solidFill>
                  <a:schemeClr val="tx1"/>
                </a:solidFill>
              </a:rPr>
              <a:t>Bills race to get out of committee and across the capitol to pass both chambers . . 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8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500" dirty="0" smtClean="0">
                <a:solidFill>
                  <a:schemeClr val="tx1"/>
                </a:solidFill>
              </a:rPr>
              <a:t>At the end of the course the Governor waits with his pen . . .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34" y="925416"/>
            <a:ext cx="7910111" cy="59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01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046" y="0"/>
            <a:ext cx="11005850" cy="8709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Jockeying for position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535" y="1066802"/>
            <a:ext cx="11565466" cy="3657599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UR for Work Hardening/Work Conditioning</a:t>
            </a:r>
            <a:endParaRPr lang="en-US" sz="2600" b="1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HB </a:t>
            </a:r>
            <a:r>
              <a:rPr lang="en-US" sz="2600" dirty="0" smtClean="0">
                <a:solidFill>
                  <a:schemeClr val="tx1"/>
                </a:solidFill>
              </a:rPr>
              <a:t>2058</a:t>
            </a:r>
            <a:endParaRPr lang="en-US" sz="26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Work hardening and work conditioning must be preauthorized unless facility meets an exemption established by DWC rule.</a:t>
            </a:r>
            <a:endParaRPr lang="en-US" sz="26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Compounding</a:t>
            </a:r>
            <a:endParaRPr lang="en-US" sz="2600" b="1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HB </a:t>
            </a:r>
            <a:r>
              <a:rPr lang="en-US" sz="2600" dirty="0" smtClean="0">
                <a:solidFill>
                  <a:schemeClr val="tx1"/>
                </a:solidFill>
              </a:rPr>
              <a:t>2830</a:t>
            </a:r>
            <a:endParaRPr lang="en-US" sz="26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DWC may, by rule, exclude compounded medications from the closed formulary.</a:t>
            </a:r>
            <a:endParaRPr lang="en-US" sz="26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27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312</TotalTime>
  <Words>859</Words>
  <Application>Microsoft Office PowerPoint</Application>
  <PresentationFormat>Widescreen</PresentationFormat>
  <Paragraphs>129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Century Gothic</vt:lpstr>
      <vt:lpstr>Vapor Trail</vt:lpstr>
      <vt:lpstr>Race to the Finish</vt:lpstr>
      <vt:lpstr>Important Dates</vt:lpstr>
      <vt:lpstr>A Word of Warning . . . </vt:lpstr>
      <vt:lpstr>Categories this Session</vt:lpstr>
      <vt:lpstr>And they’re off . . .</vt:lpstr>
      <vt:lpstr>And They’re off . . .</vt:lpstr>
      <vt:lpstr>And They’re off . . .</vt:lpstr>
      <vt:lpstr>Jockeying for position</vt:lpstr>
      <vt:lpstr>Jockeying for position</vt:lpstr>
      <vt:lpstr>Jockeying for position</vt:lpstr>
      <vt:lpstr>Jockeying for position</vt:lpstr>
      <vt:lpstr>Jockeying for position</vt:lpstr>
      <vt:lpstr>Jockeying for position</vt:lpstr>
      <vt:lpstr>Jockeying for position</vt:lpstr>
      <vt:lpstr>Headed for home . . .</vt:lpstr>
      <vt:lpstr>Headed for home . . .</vt:lpstr>
      <vt:lpstr>Headed for home . . .</vt:lpstr>
      <vt:lpstr>Headed for home . . .</vt:lpstr>
      <vt:lpstr>Headed for home . . .</vt:lpstr>
      <vt:lpstr>About the winners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Receptionist</dc:creator>
  <cp:lastModifiedBy>Receptionist</cp:lastModifiedBy>
  <cp:revision>62</cp:revision>
  <dcterms:created xsi:type="dcterms:W3CDTF">2013-07-15T20:26:09Z</dcterms:created>
  <dcterms:modified xsi:type="dcterms:W3CDTF">2017-05-02T14:04:44Z</dcterms:modified>
</cp:coreProperties>
</file>